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72"/>
  </p:handoutMasterIdLst>
  <p:sldIdLst>
    <p:sldId id="256" r:id="rId2"/>
    <p:sldId id="257" r:id="rId3"/>
    <p:sldId id="358" r:id="rId4"/>
    <p:sldId id="333" r:id="rId5"/>
    <p:sldId id="357" r:id="rId6"/>
    <p:sldId id="258" r:id="rId7"/>
    <p:sldId id="337" r:id="rId8"/>
    <p:sldId id="274" r:id="rId9"/>
    <p:sldId id="260" r:id="rId10"/>
    <p:sldId id="338" r:id="rId11"/>
    <p:sldId id="339" r:id="rId12"/>
    <p:sldId id="340" r:id="rId13"/>
    <p:sldId id="341" r:id="rId14"/>
    <p:sldId id="342" r:id="rId15"/>
    <p:sldId id="344" r:id="rId16"/>
    <p:sldId id="262" r:id="rId17"/>
    <p:sldId id="263" r:id="rId18"/>
    <p:sldId id="264" r:id="rId19"/>
    <p:sldId id="265" r:id="rId20"/>
    <p:sldId id="347" r:id="rId21"/>
    <p:sldId id="266" r:id="rId22"/>
    <p:sldId id="267" r:id="rId23"/>
    <p:sldId id="261" r:id="rId24"/>
    <p:sldId id="343" r:id="rId25"/>
    <p:sldId id="308" r:id="rId26"/>
    <p:sldId id="310" r:id="rId27"/>
    <p:sldId id="324" r:id="rId28"/>
    <p:sldId id="348" r:id="rId29"/>
    <p:sldId id="345" r:id="rId30"/>
    <p:sldId id="346" r:id="rId31"/>
    <p:sldId id="304" r:id="rId32"/>
    <p:sldId id="306" r:id="rId33"/>
    <p:sldId id="353" r:id="rId34"/>
    <p:sldId id="326" r:id="rId35"/>
    <p:sldId id="362" r:id="rId36"/>
    <p:sldId id="259" r:id="rId37"/>
    <p:sldId id="305" r:id="rId38"/>
    <p:sldId id="309" r:id="rId39"/>
    <p:sldId id="334" r:id="rId40"/>
    <p:sldId id="311" r:id="rId41"/>
    <p:sldId id="312" r:id="rId42"/>
    <p:sldId id="349" r:id="rId43"/>
    <p:sldId id="350" r:id="rId44"/>
    <p:sldId id="355" r:id="rId45"/>
    <p:sldId id="351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3" r:id="rId55"/>
    <p:sldId id="322" r:id="rId56"/>
    <p:sldId id="321" r:id="rId57"/>
    <p:sldId id="325" r:id="rId58"/>
    <p:sldId id="356" r:id="rId59"/>
    <p:sldId id="332" r:id="rId60"/>
    <p:sldId id="327" r:id="rId61"/>
    <p:sldId id="359" r:id="rId62"/>
    <p:sldId id="360" r:id="rId63"/>
    <p:sldId id="361" r:id="rId64"/>
    <p:sldId id="363" r:id="rId65"/>
    <p:sldId id="328" r:id="rId66"/>
    <p:sldId id="329" r:id="rId67"/>
    <p:sldId id="330" r:id="rId68"/>
    <p:sldId id="331" r:id="rId69"/>
    <p:sldId id="336" r:id="rId70"/>
    <p:sldId id="352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58"/>
            <p14:sldId id="333"/>
            <p14:sldId id="357"/>
            <p14:sldId id="258"/>
            <p14:sldId id="337"/>
            <p14:sldId id="274"/>
            <p14:sldId id="260"/>
          </p14:sldIdLst>
        </p14:section>
        <p14:section name="Distributions" id="{6CD3F151-B3A2-4492-B700-F6DEE9132DC2}">
          <p14:sldIdLst>
            <p14:sldId id="338"/>
            <p14:sldId id="339"/>
            <p14:sldId id="340"/>
            <p14:sldId id="341"/>
            <p14:sldId id="342"/>
            <p14:sldId id="344"/>
            <p14:sldId id="262"/>
            <p14:sldId id="263"/>
            <p14:sldId id="264"/>
            <p14:sldId id="265"/>
            <p14:sldId id="347"/>
          </p14:sldIdLst>
        </p14:section>
        <p14:section name="Boxplots" id="{FC7AC912-124E-40F5-9D12-F0F81B39496B}">
          <p14:sldIdLst>
            <p14:sldId id="266"/>
            <p14:sldId id="267"/>
            <p14:sldId id="261"/>
            <p14:sldId id="343"/>
            <p14:sldId id="308"/>
            <p14:sldId id="310"/>
            <p14:sldId id="324"/>
            <p14:sldId id="348"/>
            <p14:sldId id="345"/>
            <p14:sldId id="346"/>
            <p14:sldId id="304"/>
            <p14:sldId id="306"/>
            <p14:sldId id="353"/>
          </p14:sldIdLst>
        </p14:section>
        <p14:section name="Error bars" id="{7DBF141E-71D8-4596-B67F-B86A999CB097}">
          <p14:sldIdLst>
            <p14:sldId id="326"/>
            <p14:sldId id="362"/>
            <p14:sldId id="259"/>
            <p14:sldId id="305"/>
            <p14:sldId id="309"/>
            <p14:sldId id="334"/>
          </p14:sldIdLst>
        </p14:section>
        <p14:section name="Bayesian" id="{9E24BA07-404B-4182-A2CD-1A61730DBA62}">
          <p14:sldIdLst>
            <p14:sldId id="311"/>
            <p14:sldId id="312"/>
            <p14:sldId id="349"/>
            <p14:sldId id="350"/>
            <p14:sldId id="355"/>
            <p14:sldId id="351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</p14:sldIdLst>
        </p14:section>
        <p14:section name="HOPs" id="{5E4BAAA4-B9D0-4F25-B5BB-998FE5AC7A52}">
          <p14:sldIdLst>
            <p14:sldId id="356"/>
            <p14:sldId id="332"/>
            <p14:sldId id="327"/>
          </p14:sldIdLst>
        </p14:section>
        <p14:section name="Meta analysis" id="{391CB0E5-6E6D-40D0-AB9F-33986DC0843D}">
          <p14:sldIdLst>
            <p14:sldId id="359"/>
            <p14:sldId id="360"/>
            <p14:sldId id="361"/>
            <p14:sldId id="363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  <p14:sldId id="336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38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arbarplots.github.io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bsky.app/profile/steveharoz.com/post/3ko5xd7waa42m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stsuncertaintytoolkit.github.io/UncertaintyWeb/chapter_3.html" TargetMode="External"/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mjskay.github.io/tidybayes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11" Type="http://schemas.openxmlformats.org/officeDocument/2006/relationships/image" Target="../media/image65.png"/><Relationship Id="rId5" Type="http://schemas.openxmlformats.org/officeDocument/2006/relationships/image" Target="../media/image63.png"/><Relationship Id="rId10" Type="http://schemas.openxmlformats.org/officeDocument/2006/relationships/image" Target="../media/image560.png"/><Relationship Id="rId4" Type="http://schemas.openxmlformats.org/officeDocument/2006/relationships/image" Target="../media/image520.png"/><Relationship Id="rId9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binf.2022.793819/ful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MathiasHarrer/Doing_Meta_Analysis_in_R/forest.html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brv.13067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C1E683E-32DE-87A3-008A-8CC8855CA6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3C95F295-2F5F-DE77-2058-074AC58534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28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B6-713E-4B53-AFDA-A4E7780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CEE7-79A8-4527-A463-01C6FA6C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basics: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Boxplots</a:t>
            </a:r>
          </a:p>
          <a:p>
            <a:r>
              <a:rPr lang="en-US" dirty="0"/>
              <a:t>Doing better:</a:t>
            </a:r>
          </a:p>
          <a:p>
            <a:pPr lvl="1"/>
            <a:r>
              <a:rPr lang="en-US" dirty="0"/>
              <a:t>violin plots</a:t>
            </a:r>
          </a:p>
          <a:p>
            <a:pPr lvl="1"/>
            <a:r>
              <a:rPr lang="en-US" dirty="0"/>
              <a:t>rainclouds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}: data, distribution,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9BB7-8A4B-452D-852E-AD51685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568162C-7554-0CBD-6168-8E34F349B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00" y="1447800"/>
            <a:ext cx="1584000" cy="1584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BFA9C83-76CB-9A02-73F3-26C66D2C7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447800"/>
            <a:ext cx="1584000" cy="15840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035647-DF24-FC73-B7FA-8F9BBF6E43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447800"/>
            <a:ext cx="1584000" cy="158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523FE-F554-BCAE-287F-0400B288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895" y="3336600"/>
            <a:ext cx="2961905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FC2-395F-483B-852D-2A7BF00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43A2-F1FE-4E80-B491-E429E019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Perhaps the simplest display</a:t>
            </a:r>
          </a:p>
          <a:p>
            <a:pPr lvl="1"/>
            <a:r>
              <a:rPr lang="en-US" dirty="0"/>
              <a:t>divide the data into </a:t>
            </a:r>
            <a:r>
              <a:rPr lang="en-US" dirty="0">
                <a:solidFill>
                  <a:srgbClr val="0070C0"/>
                </a:solidFill>
              </a:rPr>
              <a:t>bins</a:t>
            </a:r>
            <a:r>
              <a:rPr lang="en-US" dirty="0"/>
              <a:t>: [40-42), [42-44), …</a:t>
            </a:r>
          </a:p>
          <a:p>
            <a:pPr lvl="1"/>
            <a:r>
              <a:rPr lang="en-US" dirty="0"/>
              <a:t>bar plot of the frequencies: length ~ frequency in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CCBF-861F-4584-AAD5-8ADA235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9BCBBB-8989-44BD-8E67-A58BDC516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37" y="2922177"/>
            <a:ext cx="3412463" cy="341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C3CAF-E416-4E30-98B5-E43B1CF6C318}"/>
              </a:ext>
            </a:extLst>
          </p:cNvPr>
          <p:cNvSpPr txBox="1"/>
          <p:nvPr/>
        </p:nvSpPr>
        <p:spPr>
          <a:xfrm>
            <a:off x="609600" y="2922177"/>
            <a:ext cx="4495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r>
              <a:rPr lang="en-US" dirty="0"/>
              <a:t>gapminder_2002 &lt;- </a:t>
            </a:r>
            <a:r>
              <a:rPr lang="en-US" dirty="0" err="1"/>
              <a:t>gapminder</a:t>
            </a:r>
            <a:r>
              <a:rPr lang="en-US" dirty="0"/>
              <a:t> %&gt;%</a:t>
            </a:r>
          </a:p>
          <a:p>
            <a:r>
              <a:rPr lang="en-US" dirty="0"/>
              <a:t>  filter(year == 2002)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(gapminder_2002,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53B0-6796-4C6B-AD32-57DDBA00A266}"/>
              </a:ext>
            </a:extLst>
          </p:cNvPr>
          <p:cNvSpPr txBox="1"/>
          <p:nvPr/>
        </p:nvSpPr>
        <p:spPr>
          <a:xfrm>
            <a:off x="609600" y="5410200"/>
            <a:ext cx="4495800" cy="64633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stat_bin</a:t>
            </a:r>
            <a:r>
              <a:rPr lang="en-US" dirty="0"/>
              <a:t>()` using `bins = 30`. Pick better value with `</a:t>
            </a:r>
            <a:r>
              <a:rPr lang="en-US" dirty="0" err="1"/>
              <a:t>binwidth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252611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DF7C1-62D9-4E0E-8B9B-9E49555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bin width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04055D-3C19-43A0-9A57-5E0835D2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95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Explicitly selecting the </a:t>
            </a:r>
            <a:r>
              <a:rPr lang="en-US" dirty="0" err="1"/>
              <a:t>binwidth</a:t>
            </a:r>
            <a:r>
              <a:rPr lang="en-US" dirty="0"/>
              <a:t> shows:</a:t>
            </a:r>
          </a:p>
          <a:p>
            <a:pPr lvl="1"/>
            <a:r>
              <a:rPr lang="en-US" dirty="0"/>
              <a:t>the Goldilocks principle</a:t>
            </a:r>
          </a:p>
          <a:p>
            <a:pPr lvl="1"/>
            <a:r>
              <a:rPr lang="en-US" dirty="0"/>
              <a:t>the default is often OK, but optimal “best” is harder to 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9BC-87A3-45E4-B988-CECA4EC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BB2230B-00CE-47CE-B30B-4E7D0F20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3" y="3228601"/>
            <a:ext cx="8229617" cy="3200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BE28-0C5A-40CF-866B-CFCB731CE6F8}"/>
              </a:ext>
            </a:extLst>
          </p:cNvPr>
          <p:cNvSpPr txBox="1"/>
          <p:nvPr/>
        </p:nvSpPr>
        <p:spPr>
          <a:xfrm>
            <a:off x="476839" y="2631028"/>
            <a:ext cx="7772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(gapminder_2002,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binwidth</a:t>
            </a:r>
            <a:r>
              <a:rPr lang="en-US" dirty="0"/>
              <a:t> =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98DE0-F18A-4A87-A850-FCEBD6A7BC7A}"/>
              </a:ext>
            </a:extLst>
          </p:cNvPr>
          <p:cNvSpPr txBox="1"/>
          <p:nvPr/>
        </p:nvSpPr>
        <p:spPr>
          <a:xfrm>
            <a:off x="1295400" y="63345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small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0A42-C7EE-49DA-9C35-6953E804A503}"/>
              </a:ext>
            </a:extLst>
          </p:cNvPr>
          <p:cNvSpPr txBox="1"/>
          <p:nvPr/>
        </p:nvSpPr>
        <p:spPr>
          <a:xfrm>
            <a:off x="6725239" y="62627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0B28-6E47-486B-8C99-8A835E51D5C9}"/>
              </a:ext>
            </a:extLst>
          </p:cNvPr>
          <p:cNvSpPr txBox="1"/>
          <p:nvPr/>
        </p:nvSpPr>
        <p:spPr>
          <a:xfrm>
            <a:off x="3841342" y="6334536"/>
            <a:ext cx="1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about 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CAA4E-5146-4E55-BED6-20AB5CB677C0}"/>
              </a:ext>
            </a:extLst>
          </p:cNvPr>
          <p:cNvSpPr/>
          <p:nvPr/>
        </p:nvSpPr>
        <p:spPr>
          <a:xfrm>
            <a:off x="476839" y="3352800"/>
            <a:ext cx="2647361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1ADC2-267B-470C-BA54-ECD5E43F5A32}"/>
              </a:ext>
            </a:extLst>
          </p:cNvPr>
          <p:cNvSpPr/>
          <p:nvPr/>
        </p:nvSpPr>
        <p:spPr>
          <a:xfrm>
            <a:off x="3244049" y="3352800"/>
            <a:ext cx="2590800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2082-761D-4A93-8C21-1B23286FCD04}"/>
              </a:ext>
            </a:extLst>
          </p:cNvPr>
          <p:cNvSpPr/>
          <p:nvPr/>
        </p:nvSpPr>
        <p:spPr>
          <a:xfrm>
            <a:off x="5954698" y="3347298"/>
            <a:ext cx="2732102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D293-A521-4BE3-80E9-2FE3DBBB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other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DB91B-D256-431C-A43D-CDEFEB71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 attention to graphic details</a:t>
            </a:r>
          </a:p>
          <a:p>
            <a:pPr lvl="1"/>
            <a:r>
              <a:rPr lang="en-US" dirty="0"/>
              <a:t>border color to make bars distinct       </a:t>
            </a:r>
          </a:p>
          <a:p>
            <a:pPr lvl="1"/>
            <a:r>
              <a:rPr lang="en-US" dirty="0"/>
              <a:t>set bar boundaries: to edges? – it can make a difference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6B52-8FC9-433F-9F9C-F2B3BDEA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4B21F26-E42B-41E4-A6CF-A96CF7E48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957653"/>
            <a:ext cx="7315215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9F90-82F0-4509-81FD-0094E0BA604C}"/>
              </a:ext>
            </a:extLst>
          </p:cNvPr>
          <p:cNvSpPr txBox="1"/>
          <p:nvPr/>
        </p:nvSpPr>
        <p:spPr>
          <a:xfrm>
            <a:off x="914392" y="2514600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color = “white”)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9699-D91D-43A1-80AB-C57B8CD1E176}"/>
              </a:ext>
            </a:extLst>
          </p:cNvPr>
          <p:cNvSpPr txBox="1"/>
          <p:nvPr/>
        </p:nvSpPr>
        <p:spPr>
          <a:xfrm>
            <a:off x="4876800" y="2482106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boundary=50)</a:t>
            </a:r>
          </a:p>
        </p:txBody>
      </p:sp>
    </p:spTree>
    <p:extLst>
      <p:ext uri="{BB962C8B-B14F-4D97-AF65-F5344CB8AC3E}">
        <p14:creationId xmlns:p14="http://schemas.microsoft.com/office/powerpoint/2010/main" val="36870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7D4F-32E4-4680-93DC-C52257D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0D9E-C12F-4792-AEE3-8B2F24E2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Smooth the distribution to avoid artifacts of discrete bins and bin centers</a:t>
            </a:r>
          </a:p>
          <a:p>
            <a:pPr lvl="1"/>
            <a:r>
              <a:rPr lang="en-US" sz="2000" dirty="0"/>
              <a:t>Uses a “kernel”, </a:t>
            </a:r>
            <a:r>
              <a:rPr lang="en-US" sz="2000" dirty="0" err="1"/>
              <a:t>e.g</a:t>
            </a:r>
            <a:r>
              <a:rPr lang="en-US" sz="2000" dirty="0"/>
              <a:t>, gaussian, averaged over a moving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F1F3D-CA3F-471F-AE96-BA64850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AC8157-A4F9-49C3-8ACE-430D83AC9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65714"/>
            <a:ext cx="3291840" cy="329184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F977B4F-BD93-4ADF-9EFE-BCC0B0C82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2" y="3258865"/>
            <a:ext cx="3291840" cy="3291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08AB21-74EB-4A36-9C7B-D563F428B48D}"/>
              </a:ext>
            </a:extLst>
          </p:cNvPr>
          <p:cNvSpPr/>
          <p:nvPr/>
        </p:nvSpPr>
        <p:spPr>
          <a:xfrm>
            <a:off x="4114800" y="4572000"/>
            <a:ext cx="914400" cy="28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09914-7FD5-40FA-B01E-6EC7554E9A08}"/>
              </a:ext>
            </a:extLst>
          </p:cNvPr>
          <p:cNvSpPr txBox="1"/>
          <p:nvPr/>
        </p:nvSpPr>
        <p:spPr>
          <a:xfrm>
            <a:off x="563880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6C0D9-0028-4216-ABCD-B62199413F79}"/>
              </a:ext>
            </a:extLst>
          </p:cNvPr>
          <p:cNvSpPr txBox="1"/>
          <p:nvPr/>
        </p:nvSpPr>
        <p:spPr>
          <a:xfrm>
            <a:off x="111252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99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46736-9782-43C5-9892-77DB6973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EC2E-26BC-4A04-A3F2-8896A42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4C3A-1A2C-410B-A0B2-464AA6990986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distribution of potential density centered at each X</a:t>
            </a:r>
            <a:r>
              <a:rPr lang="en-US" baseline="-25000" dirty="0"/>
              <a:t>i</a:t>
            </a:r>
            <a:r>
              <a:rPr lang="en-US" dirty="0"/>
              <a:t>, w/ </a:t>
            </a:r>
            <a:r>
              <a:rPr lang="en-US" dirty="0" err="1"/>
              <a:t>sd</a:t>
            </a:r>
            <a:r>
              <a:rPr lang="en-US" dirty="0"/>
              <a:t> = h (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  <a:r>
              <a:rPr lang="en-US" dirty="0"/>
              <a:t>)</a:t>
            </a:r>
          </a:p>
          <a:p>
            <a:r>
              <a:rPr lang="en-US" dirty="0"/>
              <a:t>                       x ~ </a:t>
            </a:r>
            <a:r>
              <a:rPr lang="en-US" dirty="0">
                <a:latin typeface="Script MT Bold" panose="03040602040607080904" pitchFamily="66" charset="0"/>
              </a:rPr>
              <a:t>N</a:t>
            </a:r>
            <a:r>
              <a:rPr lang="en-US" dirty="0"/>
              <a:t>(</a:t>
            </a:r>
            <a:r>
              <a:rPr lang="el-GR" dirty="0"/>
              <a:t>μ</a:t>
            </a:r>
            <a:r>
              <a:rPr lang="en-US" dirty="0"/>
              <a:t>=X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=</a:t>
            </a:r>
            <a:r>
              <a:rPr lang="en-US" dirty="0"/>
              <a:t>h)</a:t>
            </a:r>
          </a:p>
          <a:p>
            <a:endParaRPr lang="en-US" dirty="0"/>
          </a:p>
          <a:p>
            <a:r>
              <a:rPr lang="en-US" dirty="0"/>
              <a:t>Five observations, each with a distribution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moving window </a:t>
            </a:r>
            <a:r>
              <a:rPr lang="en-US" dirty="0"/>
              <a:t>sweeps across, averaging the density for all observations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CFF58C-7B70-45C1-8CA8-440A6015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05100"/>
            <a:ext cx="777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97DD69B-5305-452F-A565-DB055F7C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2746"/>
            <a:ext cx="8583223" cy="35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EDD5C-9703-45D6-91A1-8418C148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plots: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7409-6D5A-4DC7-9511-8E010C80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depends on the width of the moving window – 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</a:p>
          <a:p>
            <a:pPr lvl="1"/>
            <a:r>
              <a:rPr lang="en-US" sz="2000" dirty="0"/>
              <a:t>The default calculation is usually reasonable, but beware of weird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37CA-A80E-4803-BF49-59933C8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B1B5A-A4E9-43B5-9A37-E5FBF2D7ABCE}"/>
              </a:ext>
            </a:extLst>
          </p:cNvPr>
          <p:cNvSpPr txBox="1"/>
          <p:nvPr/>
        </p:nvSpPr>
        <p:spPr>
          <a:xfrm>
            <a:off x="762000" y="2663414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3F2381-DAB1-408A-A7BE-B67B95DCC5B0}"/>
              </a:ext>
            </a:extLst>
          </p:cNvPr>
          <p:cNvSpPr txBox="1"/>
          <p:nvPr/>
        </p:nvSpPr>
        <p:spPr>
          <a:xfrm>
            <a:off x="3581400" y="2663414"/>
            <a:ext cx="2209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628AB-B2B0-44B1-8C24-D6F12CCC4B2B}"/>
              </a:ext>
            </a:extLst>
          </p:cNvPr>
          <p:cNvSpPr txBox="1"/>
          <p:nvPr/>
        </p:nvSpPr>
        <p:spPr>
          <a:xfrm>
            <a:off x="6324600" y="2695680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=8)</a:t>
            </a:r>
          </a:p>
        </p:txBody>
      </p:sp>
    </p:spTree>
    <p:extLst>
      <p:ext uri="{BB962C8B-B14F-4D97-AF65-F5344CB8AC3E}">
        <p14:creationId xmlns:p14="http://schemas.microsoft.com/office/powerpoint/2010/main" val="55532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CBBF72-46AF-4EE7-92CE-74A7368C9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666999"/>
            <a:ext cx="38862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4843-6BCE-40B0-AC56-E9B856AA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928F3-1A9C-46BC-8DC5-FF6355CD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2663-BAED-4AC6-9FAD-D11ADA74C201}"/>
              </a:ext>
            </a:extLst>
          </p:cNvPr>
          <p:cNvSpPr txBox="1"/>
          <p:nvPr/>
        </p:nvSpPr>
        <p:spPr>
          <a:xfrm>
            <a:off x="438778" y="2667000"/>
            <a:ext cx="42672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gap_2002c &lt;-</a:t>
            </a:r>
          </a:p>
          <a:p>
            <a:r>
              <a:rPr lang="en-US" dirty="0"/>
              <a:t>  gapminder_2002 %&gt;%</a:t>
            </a:r>
          </a:p>
          <a:p>
            <a:r>
              <a:rPr lang="en-US" dirty="0"/>
              <a:t>  filter(continent != "Oceania")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</a:t>
            </a:r>
            <a:r>
              <a:rPr lang="en-US" dirty="0">
                <a:highlight>
                  <a:srgbClr val="FFFF00"/>
                </a:highlight>
              </a:rPr>
              <a:t>fill = continent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c(.2, .7))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C0C60-C4CE-44D3-B5B2-05810C020021}"/>
              </a:ext>
            </a:extLst>
          </p:cNvPr>
          <p:cNvSpPr txBox="1"/>
          <p:nvPr/>
        </p:nvSpPr>
        <p:spPr>
          <a:xfrm>
            <a:off x="457200" y="137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multiple groups, using the fill aesthetic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overlaid curves -- is a decent start</a:t>
            </a:r>
          </a:p>
          <a:p>
            <a:r>
              <a:rPr lang="en-US" dirty="0"/>
              <a:t>But even with transparency it may be hard to see the separate curves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D3053-FB00-4FC3-B5F1-078187BECC11}"/>
              </a:ext>
            </a:extLst>
          </p:cNvPr>
          <p:cNvSpPr txBox="1"/>
          <p:nvPr/>
        </p:nvSpPr>
        <p:spPr>
          <a:xfrm>
            <a:off x="457199" y="617220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</a:t>
            </a:r>
            <a:r>
              <a:rPr lang="en-US" dirty="0" err="1"/>
              <a:t>ggplot</a:t>
            </a:r>
            <a:r>
              <a:rPr lang="en-US" dirty="0"/>
              <a:t> picks a </a:t>
            </a:r>
            <a:r>
              <a:rPr lang="en-US" dirty="0">
                <a:highlight>
                  <a:srgbClr val="FFFF00"/>
                </a:highlight>
              </a:rPr>
              <a:t>joint</a:t>
            </a:r>
            <a:r>
              <a:rPr lang="en-US" dirty="0"/>
              <a:t> bandwidth, here: 2.52</a:t>
            </a:r>
          </a:p>
        </p:txBody>
      </p:sp>
    </p:spTree>
    <p:extLst>
      <p:ext uri="{BB962C8B-B14F-4D97-AF65-F5344CB8AC3E}">
        <p14:creationId xmlns:p14="http://schemas.microsoft.com/office/powerpoint/2010/main" val="4221379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489E-809F-45FD-809A-20F654B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groups: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86313-5C00-4D7B-ACCC-43F2EC71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A45AA-096A-4574-B5B2-AC1FDF25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CE66D-5493-4077-BB8E-2D0518F12703}"/>
              </a:ext>
            </a:extLst>
          </p:cNvPr>
          <p:cNvSpPr txBox="1"/>
          <p:nvPr/>
        </p:nvSpPr>
        <p:spPr>
          <a:xfrm>
            <a:off x="609600" y="2514600"/>
            <a:ext cx="3733801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facet_wrap</a:t>
            </a:r>
            <a:r>
              <a:rPr lang="en-US" dirty="0"/>
              <a:t>(~ continent)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AC3C-574B-42DD-9B49-F79BB739BDF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Faceting solves the overlap problem, but the eye has to move from panel to panel to make comparisons.</a:t>
            </a:r>
          </a:p>
        </p:txBody>
      </p:sp>
    </p:spTree>
    <p:extLst>
      <p:ext uri="{BB962C8B-B14F-4D97-AF65-F5344CB8AC3E}">
        <p14:creationId xmlns:p14="http://schemas.microsoft.com/office/powerpoint/2010/main" val="329570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F88A29-5FF0-4CEA-B469-FB383DA3B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29A06-C8CF-4F71-B783-10F0FDB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ggridges</a:t>
            </a:r>
            <a:r>
              <a:rPr lang="en-US" dirty="0"/>
              <a:t>}: Ridgeline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3C41-69A4-4A0D-96EE-335B5A64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917D-B9A6-4E64-9A70-61985BF57538}"/>
              </a:ext>
            </a:extLst>
          </p:cNvPr>
          <p:cNvSpPr txBox="1"/>
          <p:nvPr/>
        </p:nvSpPr>
        <p:spPr>
          <a:xfrm>
            <a:off x="533400" y="2672477"/>
            <a:ext cx="38100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y=continent, </a:t>
            </a:r>
          </a:p>
          <a:p>
            <a:r>
              <a:rPr lang="en-US" dirty="0"/>
              <a:t>           fill=continent))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geom_density_ridges</a:t>
            </a:r>
            <a:r>
              <a:rPr lang="en-US" dirty="0"/>
              <a:t>(</a:t>
            </a:r>
          </a:p>
          <a:p>
            <a:r>
              <a:rPr lang="en-US" dirty="0"/>
              <a:t>       alpha = 0.5,</a:t>
            </a:r>
          </a:p>
          <a:p>
            <a:r>
              <a:rPr lang="en-US" dirty="0"/>
              <a:t>       </a:t>
            </a:r>
            <a:r>
              <a:rPr lang="en-US" dirty="0" err="1"/>
              <a:t>jittered_points</a:t>
            </a:r>
            <a:r>
              <a:rPr lang="en-US" dirty="0"/>
              <a:t>=TRUE)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D9AC-9B23-4BFC-A190-BCD0E6DE29E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Ridgeline plots are partially overlapping density plots, suggesting a mountain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Useful for comparing distributions over time or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Adding jittered points helps to show where the data are</a:t>
            </a:r>
          </a:p>
        </p:txBody>
      </p:sp>
    </p:spTree>
    <p:extLst>
      <p:ext uri="{BB962C8B-B14F-4D97-AF65-F5344CB8AC3E}">
        <p14:creationId xmlns:p14="http://schemas.microsoft.com/office/powerpoint/2010/main" val="210250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statistics &amp;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Bayesian uncertainty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0D00-0E7C-4970-99CA-BA3670C7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22008"/>
            <a:ext cx="2076190" cy="3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DB651-DD2A-70F9-8925-508ECFED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81" y="1478892"/>
            <a:ext cx="1447428" cy="1252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AAD2B-3148-F40A-588A-CE60445F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95" y="3067222"/>
            <a:ext cx="1567402" cy="1571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C66CD-7294-3893-5311-DD200BF3F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095" y="4759953"/>
            <a:ext cx="1642904" cy="16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305A-A418-47DD-BCA6-12B3E7BE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30F55D7-631B-4DA6-82E8-63068FD5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286"/>
            <a:ext cx="5428571" cy="66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EDA5F-FDAC-46A5-A640-5E0F8114C5CC}"/>
              </a:ext>
            </a:extLst>
          </p:cNvPr>
          <p:cNvSpPr txBox="1"/>
          <p:nvPr/>
        </p:nvSpPr>
        <p:spPr>
          <a:xfrm>
            <a:off x="5580971" y="1259681"/>
            <a:ext cx="325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Ridgeline plots are particularly effective with more than a few categories, and when the distributions differ in shape as well as central location</a:t>
            </a:r>
          </a:p>
          <a:p>
            <a:endParaRPr lang="en-US" dirty="0"/>
          </a:p>
          <a:p>
            <a:r>
              <a:rPr lang="en-US" dirty="0"/>
              <a:t>Which names stand out from the rest?</a:t>
            </a:r>
          </a:p>
          <a:p>
            <a:endParaRPr lang="en-US" dirty="0"/>
          </a:p>
          <a:p>
            <a:r>
              <a:rPr lang="en-US" dirty="0"/>
              <a:t>What is the role of color here?</a:t>
            </a:r>
          </a:p>
          <a:p>
            <a:endParaRPr lang="en-US" dirty="0"/>
          </a:p>
          <a:p>
            <a:r>
              <a:rPr lang="en-US" dirty="0"/>
              <a:t>Note the subtle use of white to outline each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8C92F-F305-3CEE-AB01-BC1913E90250}"/>
              </a:ext>
            </a:extLst>
          </p:cNvPr>
          <p:cNvSpPr txBox="1"/>
          <p:nvPr/>
        </p:nvSpPr>
        <p:spPr>
          <a:xfrm>
            <a:off x="5580971" y="457200"/>
            <a:ext cx="32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Baby names</a:t>
            </a:r>
          </a:p>
        </p:txBody>
      </p:sp>
    </p:spTree>
    <p:extLst>
      <p:ext uri="{BB962C8B-B14F-4D97-AF65-F5344CB8AC3E}">
        <p14:creationId xmlns:p14="http://schemas.microsoft.com/office/powerpoint/2010/main" val="16477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6148C-76AC-43AD-A564-2EA646A6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1" y="2011353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55B93-CF1C-4ED8-8CDD-F0E21AE91982}"/>
              </a:ext>
            </a:extLst>
          </p:cNvPr>
          <p:cNvSpPr txBox="1"/>
          <p:nvPr/>
        </p:nvSpPr>
        <p:spPr>
          <a:xfrm>
            <a:off x="457200" y="2286000"/>
            <a:ext cx="3581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6F17-4814-4B7A-A76C-96DEA9086B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give a more schematic summary of a dataset– </a:t>
            </a:r>
          </a:p>
          <a:p>
            <a:r>
              <a:rPr lang="en-US" dirty="0"/>
              <a:t>      median, quartiles, whiskers &amp; outliers </a:t>
            </a:r>
          </a:p>
        </p:txBody>
      </p:sp>
    </p:spTree>
    <p:extLst>
      <p:ext uri="{BB962C8B-B14F-4D97-AF65-F5344CB8AC3E}">
        <p14:creationId xmlns:p14="http://schemas.microsoft.com/office/powerpoint/2010/main" val="36199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5635EC-9965-4E81-9EB6-9B7891E7D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168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C5193-2AB0-49CE-948C-A2FC9587A9AE}"/>
              </a:ext>
            </a:extLst>
          </p:cNvPr>
          <p:cNvSpPr txBox="1"/>
          <p:nvPr/>
        </p:nvSpPr>
        <p:spPr>
          <a:xfrm>
            <a:off x="457200" y="2286000"/>
            <a:ext cx="3581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continent),</a:t>
            </a:r>
          </a:p>
          <a:p>
            <a:r>
              <a:rPr lang="en-US" dirty="0"/>
              <a:t>     position =  </a:t>
            </a:r>
          </a:p>
          <a:p>
            <a:r>
              <a:rPr lang="en-US" dirty="0"/>
              <a:t>             </a:t>
            </a:r>
            <a:r>
              <a:rPr lang="en-US" dirty="0" err="1"/>
              <a:t>position_jitter</a:t>
            </a:r>
            <a:r>
              <a:rPr lang="en-US" dirty="0"/>
              <a:t>(height=0.1))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86C8-174F-4F89-8E88-15E64239C0CA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perhaps too schematic– it sometimes helps to see the data as jittered points</a:t>
            </a:r>
          </a:p>
        </p:txBody>
      </p:sp>
    </p:spTree>
    <p:extLst>
      <p:ext uri="{BB962C8B-B14F-4D97-AF65-F5344CB8AC3E}">
        <p14:creationId xmlns:p14="http://schemas.microsoft.com/office/powerpoint/2010/main" val="88394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r>
              <a:rPr lang="en-US" dirty="0"/>
              <a:t>Outliers: individuals who misunderstood instructions?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682FE0-43E8-38A0-84CF-A9F5FC8F1FE4}"/>
              </a:ext>
            </a:extLst>
          </p:cNvPr>
          <p:cNvSpPr/>
          <p:nvPr/>
        </p:nvSpPr>
        <p:spPr>
          <a:xfrm rot="621587">
            <a:off x="8212984" y="4582630"/>
            <a:ext cx="3810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C49-F03C-4FA4-8000-B139769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boxplots revealed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5DD-401A-450E-9C82-76482851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FFD3-8A8E-457E-8660-DC456503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0017"/>
            <a:ext cx="8229600" cy="27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6529-A7CA-42B6-87CC-39DE059BA8B5}"/>
              </a:ext>
            </a:extLst>
          </p:cNvPr>
          <p:cNvSpPr txBox="1"/>
          <p:nvPr/>
        </p:nvSpPr>
        <p:spPr>
          <a:xfrm>
            <a:off x="457200" y="12954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fine for unimodal distributions – well summarized by Q1, Median, Q3</a:t>
            </a:r>
          </a:p>
          <a:p>
            <a:r>
              <a:rPr lang="en-US" sz="2400" dirty="0"/>
              <a:t>They are insensitive to </a:t>
            </a:r>
            <a:r>
              <a:rPr lang="en-US" sz="2400" dirty="0">
                <a:solidFill>
                  <a:srgbClr val="0070C0"/>
                </a:solidFill>
              </a:rPr>
              <a:t>multi-modal</a:t>
            </a:r>
            <a:r>
              <a:rPr lang="en-US" sz="24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21636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73B6-8FDA-4CBF-A917-65D171DAEB12}"/>
              </a:ext>
            </a:extLst>
          </p:cNvPr>
          <p:cNvCxnSpPr/>
          <p:nvPr/>
        </p:nvCxnSpPr>
        <p:spPr>
          <a:xfrm>
            <a:off x="59436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77DEE-22F9-48EE-883A-6398C5DC547B}"/>
              </a:ext>
            </a:extLst>
          </p:cNvPr>
          <p:cNvCxnSpPr/>
          <p:nvPr/>
        </p:nvCxnSpPr>
        <p:spPr>
          <a:xfrm>
            <a:off x="68580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combine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curve &amp; </a:t>
            </a:r>
            <a:r>
              <a:rPr lang="en-US" dirty="0">
                <a:solidFill>
                  <a:srgbClr val="0070C0"/>
                </a:solidFill>
              </a:rPr>
              <a:t>boxplot</a:t>
            </a:r>
            <a:r>
              <a:rPr lang="en-US" dirty="0"/>
              <a:t>, but also show the observations as jittered </a:t>
            </a:r>
            <a:r>
              <a:rPr lang="en-US" dirty="0">
                <a:solidFill>
                  <a:srgbClr val="0070C0"/>
                </a:solidFill>
              </a:rPr>
              <a:t>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07F57-BCDF-4C1C-8757-842A8D168A58}"/>
              </a:ext>
            </a:extLst>
          </p:cNvPr>
          <p:cNvSpPr txBox="1"/>
          <p:nvPr/>
        </p:nvSpPr>
        <p:spPr>
          <a:xfrm>
            <a:off x="5791200" y="1447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</a:t>
            </a:r>
            <a:r>
              <a:rPr lang="en-US" dirty="0">
                <a:solidFill>
                  <a:srgbClr val="0070C0"/>
                </a:solidFill>
              </a:rPr>
              <a:t>shape</a:t>
            </a:r>
            <a:r>
              <a:rPr lang="en-US" dirty="0"/>
              <a:t> add to the story of changes in center</a:t>
            </a:r>
          </a:p>
          <a:p>
            <a:r>
              <a:rPr lang="en-US" dirty="0">
                <a:solidFill>
                  <a:srgbClr val="0070C0"/>
                </a:solidFill>
              </a:rPr>
              <a:t>Transparency</a:t>
            </a:r>
            <a:r>
              <a:rPr lang="en-US" dirty="0"/>
              <a:t> allows overlap</a:t>
            </a:r>
          </a:p>
        </p:txBody>
      </p:sp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13EAC-AB1C-406F-8E60-D8E84FB8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B422BC-280F-4394-BD39-2C27EDD9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1A3D-470A-41B9-B3A7-F850C7404C6E}"/>
              </a:ext>
            </a:extLst>
          </p:cNvPr>
          <p:cNvSpPr txBox="1"/>
          <p:nvPr/>
        </p:nvSpPr>
        <p:spPr>
          <a:xfrm>
            <a:off x="5334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excellence!</a:t>
            </a:r>
          </a:p>
        </p:txBody>
      </p:sp>
    </p:spTree>
    <p:extLst>
      <p:ext uri="{BB962C8B-B14F-4D97-AF65-F5344CB8AC3E}">
        <p14:creationId xmlns:p14="http://schemas.microsoft.com/office/powerpoint/2010/main" val="1382065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D51-BE69-4800-A152-BC666B0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1D7FC-5C9D-4FF9-B0D8-C4A2B25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1A7DBF-5F33-4563-B078-1D924304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13353"/>
            <a:ext cx="5943647" cy="467000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636C6CB-A777-4104-B2D5-C0D473AE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AE8-6EAC-489C-86A0-B34E78BB72F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a wide variety of </a:t>
            </a:r>
            <a:r>
              <a:rPr lang="en-US" dirty="0" err="1"/>
              <a:t>ggplot</a:t>
            </a:r>
            <a:r>
              <a:rPr lang="en-US" dirty="0"/>
              <a:t> stats to display distributions &amp; intervals</a:t>
            </a:r>
          </a:p>
        </p:txBody>
      </p:sp>
    </p:spTree>
    <p:extLst>
      <p:ext uri="{BB962C8B-B14F-4D97-AF65-F5344CB8AC3E}">
        <p14:creationId xmlns:p14="http://schemas.microsoft.com/office/powerpoint/2010/main" val="61616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5094-80C3-A6A2-E81A-CD810396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Galton: Variation &amp; Uncertainty</a:t>
            </a:r>
            <a:endParaRPr lang="en-CA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62DA-2C40-C0FC-49FC-EA21455C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0FB6A090-300C-7A74-7003-24D69099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4" y="1740365"/>
            <a:ext cx="2809285" cy="4764394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BDA32A9B-D8A1-BC5D-9190-0DF3C968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99997"/>
            <a:ext cx="4323809" cy="490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DB5155-B26B-A3B7-7F2F-0DCE50922106}"/>
              </a:ext>
            </a:extLst>
          </p:cNvPr>
          <p:cNvSpPr txBox="1"/>
          <p:nvPr/>
        </p:nvSpPr>
        <p:spPr>
          <a:xfrm>
            <a:off x="457200" y="1143000"/>
            <a:ext cx="325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Distribution of human height (</a:t>
            </a:r>
            <a:r>
              <a:rPr lang="en-CA" i="1" dirty="0"/>
              <a:t>Hereditary Genius</a:t>
            </a:r>
            <a:r>
              <a:rPr lang="en-CA" dirty="0"/>
              <a:t>, 1867)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71E63-52FF-4EAB-8467-D57C82A77493}"/>
              </a:ext>
            </a:extLst>
          </p:cNvPr>
          <p:cNvSpPr txBox="1"/>
          <p:nvPr/>
        </p:nvSpPr>
        <p:spPr>
          <a:xfrm>
            <a:off x="4038600" y="1143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Quincunx: How many small effects </a:t>
            </a:r>
            <a:r>
              <a:rPr lang="en-CA" dirty="0">
                <a:sym typeface="Symbol" panose="05050102010706020507" pitchFamily="18" charset="2"/>
              </a:rPr>
              <a:t> Normal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8276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63F4D-2C28-4A9D-8B98-2D1EAA37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F351F69-07B2-4106-84F0-917C86B4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971800"/>
            <a:ext cx="4114800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13FCC7-F094-4FBD-941D-C1567A607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978377"/>
            <a:ext cx="4114800" cy="274320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779AF67-D470-402C-B541-E850C594B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609600"/>
            <a:ext cx="3200430" cy="3200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CC75-6E44-41AB-9960-5CE132FC0C10}"/>
              </a:ext>
            </a:extLst>
          </p:cNvPr>
          <p:cNvSpPr txBox="1"/>
          <p:nvPr/>
        </p:nvSpPr>
        <p:spPr>
          <a:xfrm>
            <a:off x="372150" y="514067"/>
            <a:ext cx="4132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Design of {</a:t>
            </a:r>
            <a:r>
              <a:rPr lang="en-US" sz="2000" dirty="0" err="1"/>
              <a:t>ggdist</a:t>
            </a:r>
            <a:r>
              <a:rPr lang="en-US" sz="2000" dirty="0"/>
              <a:t>} makes it easy to combine two or more graphical representations –</a:t>
            </a:r>
          </a:p>
          <a:p>
            <a:r>
              <a:rPr lang="en-US" sz="2000" dirty="0"/>
              <a:t>          data + distribution + interval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B88F0-7C64-E80B-A5E8-85CD8488BD05}"/>
              </a:ext>
            </a:extLst>
          </p:cNvPr>
          <p:cNvSpPr txBox="1"/>
          <p:nvPr/>
        </p:nvSpPr>
        <p:spPr>
          <a:xfrm>
            <a:off x="542250" y="2514600"/>
            <a:ext cx="320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halfeye</a:t>
            </a:r>
            <a:r>
              <a:rPr lang="en-CA" dirty="0"/>
              <a:t>, varying fill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6A6C8-3F07-F373-92DD-5C6A4B482B3C}"/>
              </a:ext>
            </a:extLst>
          </p:cNvPr>
          <p:cNvSpPr txBox="1"/>
          <p:nvPr/>
        </p:nvSpPr>
        <p:spPr>
          <a:xfrm>
            <a:off x="7364843" y="991120"/>
            <a:ext cx="175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gradientinterval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55663-6498-5BF7-C331-C942D2536D94}"/>
              </a:ext>
            </a:extLst>
          </p:cNvPr>
          <p:cNvSpPr txBox="1"/>
          <p:nvPr/>
        </p:nvSpPr>
        <p:spPr>
          <a:xfrm>
            <a:off x="7714385" y="3822218"/>
            <a:ext cx="10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dots</a:t>
            </a:r>
          </a:p>
        </p:txBody>
      </p:sp>
    </p:spTree>
    <p:extLst>
      <p:ext uri="{BB962C8B-B14F-4D97-AF65-F5344CB8AC3E}">
        <p14:creationId xmlns:p14="http://schemas.microsoft.com/office/powerpoint/2010/main" val="2558709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Barplot</a:t>
            </a:r>
            <a:r>
              <a:rPr lang="en-US" dirty="0"/>
              <a:t> memes: 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72E588-43A9-4FB9-9D7C-AB05C632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690" y="274638"/>
            <a:ext cx="531911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De-fusing the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A7EB4-D7B0-4BD5-8DD7-13BAAB1C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3668BC-3D84-4BD2-BF95-B21EBF1E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0" y="362486"/>
            <a:ext cx="2603130" cy="306651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A0327D3-1D48-4495-A69B-7E224148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0" y="2286000"/>
            <a:ext cx="5446929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A566E-D0AF-42BC-830E-F239512C191D}"/>
              </a:ext>
            </a:extLst>
          </p:cNvPr>
          <p:cNvSpPr txBox="1"/>
          <p:nvPr/>
        </p:nvSpPr>
        <p:spPr>
          <a:xfrm>
            <a:off x="3396160" y="1143000"/>
            <a:ext cx="513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insist on bars, use a better visual representation of uncertainty or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03AD-1CD9-442F-BA4D-2B98319ED0B2}"/>
              </a:ext>
            </a:extLst>
          </p:cNvPr>
          <p:cNvSpPr txBox="1"/>
          <p:nvPr/>
        </p:nvSpPr>
        <p:spPr>
          <a:xfrm>
            <a:off x="457200" y="3657600"/>
            <a:ext cx="251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“Friends don’t let friends make </a:t>
            </a:r>
            <a:r>
              <a:rPr lang="en-US" dirty="0" err="1"/>
              <a:t>barplots</a:t>
            </a:r>
            <a:r>
              <a:rPr lang="en-US" dirty="0"/>
              <a:t>” (video)</a:t>
            </a:r>
          </a:p>
          <a:p>
            <a:endParaRPr lang="en-US" dirty="0"/>
          </a:p>
          <a:p>
            <a:r>
              <a:rPr lang="en-US" sz="1400" dirty="0">
                <a:hlinkClick r:id="rId4"/>
              </a:rPr>
              <a:t>https://barbarplots.github.io/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57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9F54D0-0756-4FEE-A623-5901FE75C8A1}"/>
              </a:ext>
            </a:extLst>
          </p:cNvPr>
          <p:cNvSpPr txBox="1"/>
          <p:nvPr/>
        </p:nvSpPr>
        <p:spPr>
          <a:xfrm>
            <a:off x="6705600" y="1371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Frequentist theory</a:t>
            </a:r>
          </a:p>
        </p:txBody>
      </p:sp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5A54-48F8-3E3F-FC71-7E7406C7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a “confidence interval”?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16401-A416-6CDF-99B7-F487C78E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D962C-7C04-F5D1-E077-7B6CCCD2D0A1}"/>
              </a:ext>
            </a:extLst>
          </p:cNvPr>
          <p:cNvSpPr txBox="1"/>
          <p:nvPr/>
        </p:nvSpPr>
        <p:spPr>
          <a:xfrm>
            <a:off x="685800" y="61722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https://bsky.app/profile/steveharoz.com/post/3ko5xd7waa42m</a:t>
            </a:r>
            <a:r>
              <a:rPr lang="en-CA" dirty="0"/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B5EA17-36B7-2E04-A422-5A84FFA7A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29672"/>
            <a:ext cx="6219871" cy="33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74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</a:t>
                </a:r>
                <a:r>
                  <a:rPr lang="en-US" dirty="0">
                    <a:solidFill>
                      <a:srgbClr val="0070C0"/>
                    </a:solidFill>
                  </a:rPr>
                  <a:t>widths</a:t>
                </a:r>
                <a:r>
                  <a:rPr lang="en-US" dirty="0"/>
                  <a:t>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</a:t>
                </a:r>
                <a:r>
                  <a:rPr lang="en-US" b="0" dirty="0">
                    <a:solidFill>
                      <a:srgbClr val="0070C0"/>
                    </a:solidFill>
                  </a:rPr>
                  <a:t>different sized </a:t>
                </a:r>
                <a:r>
                  <a:rPr lang="en-US" b="0" dirty="0"/>
                  <a:t>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Jittered dots show the data: sample size &amp;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6660D-D388-4229-8067-D0110F4E6A40}"/>
              </a:ext>
            </a:extLst>
          </p:cNvPr>
          <p:cNvSpPr txBox="1"/>
          <p:nvPr/>
        </p:nvSpPr>
        <p:spPr>
          <a:xfrm>
            <a:off x="1295400" y="311172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+/-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between two means is always </a:t>
            </a:r>
            <a:r>
              <a:rPr lang="en-US" b="1" dirty="0">
                <a:solidFill>
                  <a:srgbClr val="FF0000"/>
                </a:solidFill>
              </a:rPr>
              <a:t>larger than the standard error of either mean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266400" progId="Equation.DSMT4">
                  <p:embed/>
                </p:oleObj>
              </mc:Choice>
              <mc:Fallback>
                <p:oleObj name="Equation" r:id="rId3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400" imgH="291960" progId="Equation.DSMT4">
                  <p:embed/>
                </p:oleObj>
              </mc:Choice>
              <mc:Fallback>
                <p:oleObj name="Equation" r:id="rId5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6A6F3B1-54F1-3BE6-8EDE-56511C1CAD67}"/>
              </a:ext>
            </a:extLst>
          </p:cNvPr>
          <p:cNvSpPr txBox="1"/>
          <p:nvPr/>
        </p:nvSpPr>
        <p:spPr>
          <a:xfrm>
            <a:off x="533400" y="4495800"/>
            <a:ext cx="2882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When separate intervals are shown, the visual inference is that groups </a:t>
            </a:r>
            <a:r>
              <a:rPr lang="en-CA" dirty="0">
                <a:solidFill>
                  <a:srgbClr val="0070C0"/>
                </a:solidFill>
              </a:rPr>
              <a:t>differ</a:t>
            </a:r>
            <a:r>
              <a:rPr lang="en-CA" dirty="0"/>
              <a:t> significantly if intervals do not </a:t>
            </a:r>
            <a:r>
              <a:rPr lang="en-CA" dirty="0">
                <a:solidFill>
                  <a:srgbClr val="0070C0"/>
                </a:solidFill>
              </a:rPr>
              <a:t>overlap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sz="2400" dirty="0"/>
              <a:t>Where does the </a:t>
            </a:r>
            <a:r>
              <a:rPr lang="en-US" sz="2400" dirty="0">
                <a:hlinkClick r:id="rId2"/>
              </a:rPr>
              <a:t>uncertainty</a:t>
            </a:r>
            <a:r>
              <a:rPr lang="en-US" sz="2400" dirty="0"/>
              <a:t> in statistics come from? There are four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error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asses plausible values from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pPr lvl="1"/>
            <a:r>
              <a:rPr lang="en-US" b="1" dirty="0"/>
              <a:t>Replications</a:t>
            </a:r>
            <a:r>
              <a:rPr lang="en-US" dirty="0"/>
              <a:t>: Estimates of effects can vary from study to study. How to synthesize these?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EE0A9-10B7-1A77-7EF9-121571945264}"/>
              </a:ext>
            </a:extLst>
          </p:cNvPr>
          <p:cNvSpPr txBox="1"/>
          <p:nvPr/>
        </p:nvSpPr>
        <p:spPr>
          <a:xfrm>
            <a:off x="457200" y="6172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Uncertainty Toolkit, Ch 3 </a:t>
            </a:r>
            <a:r>
              <a:rPr lang="en-CA" dirty="0"/>
              <a:t>for other terms to understand uncertainty</a:t>
            </a:r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74838"/>
            <a:ext cx="4040188" cy="639762"/>
          </a:xfrm>
        </p:spPr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</p:spPr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 (in repeated samples)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  <a:blipFill>
                <a:blip r:embed="rId2"/>
                <a:stretch>
                  <a:fillRect l="-2715" t="-2315" r="-25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874838"/>
            <a:ext cx="4041775" cy="639762"/>
          </a:xfrm>
        </p:spPr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87612"/>
            <a:ext cx="4041775" cy="395128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Credibility</a:t>
            </a:r>
            <a:r>
              <a:rPr lang="en-US" dirty="0"/>
              <a:t>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 of draws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 descr="A person with a beard and mustache wearing glasses&#10;&#10;Description automatically generated">
            <a:extLst>
              <a:ext uri="{FF2B5EF4-FFF2-40B4-BE49-F238E27FC236}">
                <a16:creationId xmlns:a16="http://schemas.microsoft.com/office/drawing/2014/main" id="{F19883DD-F698-E9D2-BA4A-3C6B57ED1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" y="1009969"/>
            <a:ext cx="648201" cy="9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ABD41-3036-0822-C01C-A2DFF701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25" y="1041924"/>
            <a:ext cx="82006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A4643-8DA3-4ABB-BD47-9D9E503DF786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151A4-A4B9-709E-8544-641844CB34DB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Distribution of repeated draws from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5B1-BFB5-42A2-A9DB-7BE6D27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tidybayes</a:t>
            </a:r>
            <a:r>
              <a:rPr lang="en-US" sz="3200" dirty="0"/>
              <a:t>: Bayesian analysis + tidy data + </a:t>
            </a:r>
            <a:r>
              <a:rPr lang="en-US" sz="3200" dirty="0" err="1"/>
              <a:t>geoms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47E3-63BC-424A-BD52-34BE1616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{</a:t>
            </a:r>
            <a:r>
              <a:rPr lang="en-US" dirty="0" err="1"/>
              <a:t>tidybayes</a:t>
            </a:r>
            <a:r>
              <a:rPr lang="en-US" dirty="0"/>
              <a:t>} package makes it easier to combine Bayesian analysis with insightful </a:t>
            </a:r>
            <a:r>
              <a:rPr lang="en-US" dirty="0" err="1"/>
              <a:t>ggplot</a:t>
            </a:r>
            <a:r>
              <a:rPr lang="en-US" dirty="0"/>
              <a:t> visualization</a:t>
            </a:r>
          </a:p>
          <a:p>
            <a:pPr lvl="1"/>
            <a:r>
              <a:rPr lang="en-US" dirty="0"/>
              <a:t>Bayesian packages: JAGS, Stan (</a:t>
            </a:r>
            <a:r>
              <a:rPr lang="en-US" dirty="0" err="1"/>
              <a:t>rstanarm</a:t>
            </a:r>
            <a:r>
              <a:rPr lang="en-US" dirty="0"/>
              <a:t>), brms</a:t>
            </a:r>
          </a:p>
          <a:p>
            <a:pPr lvl="1"/>
            <a:r>
              <a:rPr lang="en-US" dirty="0"/>
              <a:t>Inputs: data, model specifications aren’t tidy</a:t>
            </a:r>
          </a:p>
          <a:p>
            <a:pPr lvl="2"/>
            <a:r>
              <a:rPr lang="en-US" dirty="0"/>
              <a:t>Need to translate data into forms these packages expect</a:t>
            </a:r>
          </a:p>
          <a:p>
            <a:pPr lvl="1"/>
            <a:r>
              <a:rPr lang="en-US" dirty="0"/>
              <a:t>Outputs: Posterior draws, distributions aren’t tidy</a:t>
            </a:r>
          </a:p>
          <a:p>
            <a:pPr lvl="2"/>
            <a:r>
              <a:rPr lang="en-US" dirty="0"/>
              <a:t>Need to translate these into form suitable for summaries &amp; plotting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Extract tidy fits and predictions from models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Summarize posterior distributions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Visualize priors and posteriors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1D2AD-EA0A-4062-A519-F945F46E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A logo with blue dots&#10;&#10;Description automatically generated">
            <a:extLst>
              <a:ext uri="{FF2B5EF4-FFF2-40B4-BE49-F238E27FC236}">
                <a16:creationId xmlns:a16="http://schemas.microsoft.com/office/drawing/2014/main" id="{D2F1D371-FF31-43D4-E75B-65A5F7577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824" y="2133600"/>
            <a:ext cx="764853" cy="895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52611-00A0-E5AF-D5EA-778CB20697C7}"/>
              </a:ext>
            </a:extLst>
          </p:cNvPr>
          <p:cNvSpPr txBox="1"/>
          <p:nvPr/>
        </p:nvSpPr>
        <p:spPr>
          <a:xfrm>
            <a:off x="762000" y="609600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Docs: </a:t>
            </a:r>
            <a:r>
              <a:rPr lang="en-CA" sz="1600" dirty="0">
                <a:hlinkClick r:id="rId3"/>
              </a:rPr>
              <a:t>http://mjskay.github.io/tidybayes/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564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B43312-140E-479D-9CF2-9C03676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Bayesian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E8A2-602F-40BA-AD32-537A137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B7E30043-1872-469C-BDCB-6D872F28533D}"/>
              </a:ext>
            </a:extLst>
          </p:cNvPr>
          <p:cNvSpPr/>
          <p:nvPr/>
        </p:nvSpPr>
        <p:spPr>
          <a:xfrm>
            <a:off x="838200" y="1676400"/>
            <a:ext cx="1752600" cy="914400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FB3A8FB7-08B3-4159-B07C-96957F96F8FA}"/>
              </a:ext>
            </a:extLst>
          </p:cNvPr>
          <p:cNvSpPr/>
          <p:nvPr/>
        </p:nvSpPr>
        <p:spPr>
          <a:xfrm>
            <a:off x="838200" y="3352800"/>
            <a:ext cx="1828800" cy="2646648"/>
          </a:xfrm>
          <a:prstGeom prst="flowChartDocumen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3E799097-6AE4-4DCA-AADA-1C210B364FA6}"/>
              </a:ext>
            </a:extLst>
          </p:cNvPr>
          <p:cNvSpPr/>
          <p:nvPr/>
        </p:nvSpPr>
        <p:spPr>
          <a:xfrm>
            <a:off x="3276600" y="2110563"/>
            <a:ext cx="1676400" cy="1470837"/>
          </a:xfrm>
          <a:prstGeom prst="flowChartDelay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BF5D0CC-88A0-49C5-A095-161B5E8E5F5B}"/>
              </a:ext>
            </a:extLst>
          </p:cNvPr>
          <p:cNvSpPr/>
          <p:nvPr/>
        </p:nvSpPr>
        <p:spPr>
          <a:xfrm>
            <a:off x="5727407" y="1860550"/>
            <a:ext cx="1752600" cy="2286000"/>
          </a:xfrm>
          <a:prstGeom prst="flowChartMultidocumen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BF64-7E67-4F1F-B066-4731A32BFDA7}"/>
              </a:ext>
            </a:extLst>
          </p:cNvPr>
          <p:cNvSpPr txBox="1"/>
          <p:nvPr/>
        </p:nvSpPr>
        <p:spPr>
          <a:xfrm>
            <a:off x="1050850" y="187649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3C16-6D70-4BDD-B9FD-08CA1FA82C47}"/>
              </a:ext>
            </a:extLst>
          </p:cNvPr>
          <p:cNvSpPr txBox="1"/>
          <p:nvPr/>
        </p:nvSpPr>
        <p:spPr>
          <a:xfrm>
            <a:off x="1050850" y="34520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7E8C-7668-4D71-A5B4-CB111100148D}"/>
              </a:ext>
            </a:extLst>
          </p:cNvPr>
          <p:cNvSpPr txBox="1"/>
          <p:nvPr/>
        </p:nvSpPr>
        <p:spPr>
          <a:xfrm>
            <a:off x="942975" y="4214036"/>
            <a:ext cx="2076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 = (1|group)</a:t>
            </a:r>
          </a:p>
          <a:p>
            <a:r>
              <a:rPr lang="en-US" sz="1400" dirty="0"/>
              <a:t>prior = c(</a:t>
            </a:r>
          </a:p>
          <a:p>
            <a:r>
              <a:rPr lang="en-US" sz="1400" dirty="0"/>
              <a:t>   prior (intercept),</a:t>
            </a:r>
          </a:p>
          <a:p>
            <a:r>
              <a:rPr lang="en-US" sz="1400" dirty="0"/>
              <a:t>   prior(</a:t>
            </a:r>
            <a:r>
              <a:rPr lang="en-US" sz="1400" dirty="0" err="1"/>
              <a:t>sd</a:t>
            </a:r>
            <a:r>
              <a:rPr lang="en-US" sz="1400" dirty="0"/>
              <a:t>)</a:t>
            </a:r>
          </a:p>
          <a:p>
            <a:r>
              <a:rPr lang="en-US" sz="1400" dirty="0"/>
              <a:t>   prior(sigma))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9DE46-00B2-4549-B259-4098B0E5BB3C}"/>
              </a:ext>
            </a:extLst>
          </p:cNvPr>
          <p:cNvSpPr txBox="1"/>
          <p:nvPr/>
        </p:nvSpPr>
        <p:spPr>
          <a:xfrm>
            <a:off x="5638800" y="262104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draws from posterior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9345E9AD-442B-4E2E-9E8C-F6E5DB8619D9}"/>
              </a:ext>
            </a:extLst>
          </p:cNvPr>
          <p:cNvSpPr/>
          <p:nvPr/>
        </p:nvSpPr>
        <p:spPr>
          <a:xfrm>
            <a:off x="1371600" y="2698587"/>
            <a:ext cx="609600" cy="533237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F3E7B-C04C-404D-B7D0-A9035A3C539F}"/>
              </a:ext>
            </a:extLst>
          </p:cNvPr>
          <p:cNvSpPr txBox="1"/>
          <p:nvPr/>
        </p:nvSpPr>
        <p:spPr>
          <a:xfrm>
            <a:off x="3318683" y="2236334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fit function:</a:t>
            </a:r>
          </a:p>
          <a:p>
            <a:r>
              <a:rPr lang="en-US" dirty="0" err="1"/>
              <a:t>stanglm</a:t>
            </a:r>
            <a:r>
              <a:rPr lang="en-US" dirty="0"/>
              <a:t>()</a:t>
            </a:r>
          </a:p>
          <a:p>
            <a:r>
              <a:rPr lang="en-US" dirty="0" err="1"/>
              <a:t>brm</a:t>
            </a:r>
            <a:r>
              <a:rPr lang="en-US" dirty="0"/>
              <a:t>(), …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CBC206DD-1C2D-4580-915A-A25562E6527E}"/>
              </a:ext>
            </a:extLst>
          </p:cNvPr>
          <p:cNvSpPr/>
          <p:nvPr/>
        </p:nvSpPr>
        <p:spPr>
          <a:xfrm>
            <a:off x="3501877" y="479881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Internal Storage 18">
            <a:extLst>
              <a:ext uri="{FF2B5EF4-FFF2-40B4-BE49-F238E27FC236}">
                <a16:creationId xmlns:a16="http://schemas.microsoft.com/office/drawing/2014/main" id="{23A11453-BC34-4147-A199-7312315B477E}"/>
              </a:ext>
            </a:extLst>
          </p:cNvPr>
          <p:cNvSpPr/>
          <p:nvPr/>
        </p:nvSpPr>
        <p:spPr>
          <a:xfrm>
            <a:off x="6124577" y="480588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629A6-FFAA-4560-834A-813FA40473C4}"/>
              </a:ext>
            </a:extLst>
          </p:cNvPr>
          <p:cNvSpPr txBox="1"/>
          <p:nvPr/>
        </p:nvSpPr>
        <p:spPr>
          <a:xfrm>
            <a:off x="3737783" y="5044606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summaries &amp; point intervals (median, quantile intervals)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77314-BCAF-467D-8E30-33190FC1160D}"/>
              </a:ext>
            </a:extLst>
          </p:cNvPr>
          <p:cNvSpPr txBox="1"/>
          <p:nvPr/>
        </p:nvSpPr>
        <p:spPr>
          <a:xfrm>
            <a:off x="6547886" y="5183105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065A56-37BC-4C6C-8651-BD57B5CE89FD}"/>
              </a:ext>
            </a:extLst>
          </p:cNvPr>
          <p:cNvSpPr/>
          <p:nvPr/>
        </p:nvSpPr>
        <p:spPr>
          <a:xfrm rot="18131838">
            <a:off x="2586407" y="3930843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E5C5AF-C1B2-4CAD-9D43-75D5C17665F7}"/>
              </a:ext>
            </a:extLst>
          </p:cNvPr>
          <p:cNvSpPr/>
          <p:nvPr/>
        </p:nvSpPr>
        <p:spPr>
          <a:xfrm>
            <a:off x="4756297" y="2719134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92CEB36-CB6A-4ECD-BA76-943838B42941}"/>
              </a:ext>
            </a:extLst>
          </p:cNvPr>
          <p:cNvSpPr/>
          <p:nvPr/>
        </p:nvSpPr>
        <p:spPr>
          <a:xfrm rot="8692478">
            <a:off x="4755548" y="4151452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ED405C1-E33C-4C1A-84AA-C3A6F42D8DDD}"/>
              </a:ext>
            </a:extLst>
          </p:cNvPr>
          <p:cNvSpPr/>
          <p:nvPr/>
        </p:nvSpPr>
        <p:spPr>
          <a:xfrm rot="2360434">
            <a:off x="6248075" y="4145497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logo with blue dots&#10;&#10;Description automatically generated">
            <a:extLst>
              <a:ext uri="{FF2B5EF4-FFF2-40B4-BE49-F238E27FC236}">
                <a16:creationId xmlns:a16="http://schemas.microsoft.com/office/drawing/2014/main" id="{0DA92C78-EB47-3A7D-8D27-704515FA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97" y="4253367"/>
            <a:ext cx="651270" cy="7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ABA-F99D-488A-ACBC-0BE0D71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= Prior × Likelihood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05E8B-2CE8-437F-9D71-2CECE5E2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/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8AFA9E10-3321-46CB-83AA-3F1A10D4F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2300" y="2577068"/>
            <a:ext cx="5334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/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blipFill>
                <a:blip r:embed="rId7"/>
                <a:stretch>
                  <a:fillRect r="-566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218D32-92F5-4F53-BD95-F18633FB08BE}"/>
              </a:ext>
            </a:extLst>
          </p:cNvPr>
          <p:cNvGrpSpPr/>
          <p:nvPr/>
        </p:nvGrpSpPr>
        <p:grpSpPr>
          <a:xfrm>
            <a:off x="5039561" y="6182679"/>
            <a:ext cx="2542339" cy="461665"/>
            <a:chOff x="5486400" y="5927494"/>
            <a:chExt cx="254233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/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FB2000-6EC1-426E-B79B-6F2955205F89}"/>
                </a:ext>
              </a:extLst>
            </p:cNvPr>
            <p:cNvSpPr txBox="1"/>
            <p:nvPr/>
          </p:nvSpPr>
          <p:spPr>
            <a:xfrm>
              <a:off x="6276139" y="5959984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(mean, slope, …)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/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3CDC63-19E0-44F1-BFC0-538EE900B759}"/>
              </a:ext>
            </a:extLst>
          </p:cNvPr>
          <p:cNvSpPr txBox="1"/>
          <p:nvPr/>
        </p:nvSpPr>
        <p:spPr>
          <a:xfrm>
            <a:off x="457200" y="13716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have: Data, some model, some parameter(s) of interest, </a:t>
            </a:r>
            <a:r>
              <a:rPr lang="el-GR" dirty="0"/>
              <a:t>θ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calculate likelihood, </a:t>
            </a:r>
          </a:p>
          <a:p>
            <a:endParaRPr lang="en-US" dirty="0"/>
          </a:p>
          <a:p>
            <a:r>
              <a:rPr lang="en-US" dirty="0"/>
              <a:t>Want: posterior: </a:t>
            </a:r>
          </a:p>
          <a:p>
            <a:r>
              <a:rPr lang="en-US" dirty="0"/>
              <a:t>Previous research: some prior, </a:t>
            </a:r>
          </a:p>
          <a:p>
            <a:endParaRPr lang="en-US" dirty="0"/>
          </a:p>
          <a:p>
            <a:r>
              <a:rPr lang="en-US" dirty="0"/>
              <a:t>Bayes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/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blipFill>
                <a:blip r:embed="rId10"/>
                <a:stretch>
                  <a:fillRect r="-51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7C314F-4F90-4BFF-8D82-A058D3404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951" y="3968948"/>
            <a:ext cx="3334465" cy="1011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/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/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C3AFCC-D006-4FAF-BB73-7168D43B33E1}"/>
              </a:ext>
            </a:extLst>
          </p:cNvPr>
          <p:cNvSpPr txBox="1"/>
          <p:nvPr/>
        </p:nvSpPr>
        <p:spPr>
          <a:xfrm>
            <a:off x="4533900" y="509327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323BA-30EC-43AD-B083-7D3AE2E6730E}"/>
              </a:ext>
            </a:extLst>
          </p:cNvPr>
          <p:cNvSpPr txBox="1"/>
          <p:nvPr/>
        </p:nvSpPr>
        <p:spPr>
          <a:xfrm>
            <a:off x="5750033" y="350721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13793-EE92-4324-B9AF-83CDC91881B0}"/>
              </a:ext>
            </a:extLst>
          </p:cNvPr>
          <p:cNvSpPr txBox="1"/>
          <p:nvPr/>
        </p:nvSpPr>
        <p:spPr>
          <a:xfrm>
            <a:off x="7295272" y="268218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044381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ECDE-24DA-486D-9158-DFF0B71F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tidybayes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0B798-1E26-4870-8CED-8D3673D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A picture containing umbrella, indoor, nature, accessory&#10;&#10;Description automatically generated">
            <a:extLst>
              <a:ext uri="{FF2B5EF4-FFF2-40B4-BE49-F238E27FC236}">
                <a16:creationId xmlns:a16="http://schemas.microsoft.com/office/drawing/2014/main" id="{5B6E8BA1-D7A7-42C4-B7C8-099B543C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295399"/>
            <a:ext cx="4460357" cy="2973571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83BC05F-89B6-4017-8186-9525E675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2" y="3008532"/>
            <a:ext cx="4905308" cy="350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33BC-AF76-465C-9CC8-92E8FE766AC7}"/>
              </a:ext>
            </a:extLst>
          </p:cNvPr>
          <p:cNvSpPr txBox="1"/>
          <p:nvPr/>
        </p:nvSpPr>
        <p:spPr>
          <a:xfrm>
            <a:off x="762000" y="2362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densities and intervals for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1A597-48E5-47ED-8FBF-92A9359633EC}"/>
              </a:ext>
            </a:extLst>
          </p:cNvPr>
          <p:cNvSpPr txBox="1"/>
          <p:nvPr/>
        </p:nvSpPr>
        <p:spPr>
          <a:xfrm>
            <a:off x="2819400" y="4961804"/>
            <a:ext cx="2743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data, posterior predictions, and posterior distributions of 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F6F-595A-49EB-BE0C-CB32E85B7A93}"/>
              </a:ext>
            </a:extLst>
          </p:cNvPr>
          <p:cNvSpPr txBox="1"/>
          <p:nvPr/>
        </p:nvSpPr>
        <p:spPr>
          <a:xfrm>
            <a:off x="5105400" y="1447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can do for data with {</a:t>
            </a:r>
            <a:r>
              <a:rPr lang="en-US" dirty="0" err="1"/>
              <a:t>ggdist</a:t>
            </a:r>
            <a:r>
              <a:rPr lang="en-US" dirty="0"/>
              <a:t>} we can do for Bayesian models with {</a:t>
            </a:r>
            <a:r>
              <a:rPr lang="en-US" dirty="0" err="1"/>
              <a:t>tidybayes</a:t>
            </a:r>
            <a:r>
              <a:rPr lang="en-US" dirty="0"/>
              <a:t>}</a:t>
            </a:r>
          </a:p>
        </p:txBody>
      </p:sp>
      <p:pic>
        <p:nvPicPr>
          <p:cNvPr id="4" name="Picture 3" descr="A logo with blue dots&#10;&#10;Description automatically generated">
            <a:extLst>
              <a:ext uri="{FF2B5EF4-FFF2-40B4-BE49-F238E27FC236}">
                <a16:creationId xmlns:a16="http://schemas.microsoft.com/office/drawing/2014/main" id="{82854414-4907-BDC1-F40C-F5EEDFA5E4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59" y="317321"/>
            <a:ext cx="553671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55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0070C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70C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</a:t>
            </a:r>
            <a:r>
              <a:rPr lang="en-US" sz="2000" dirty="0">
                <a:solidFill>
                  <a:srgbClr val="0070C0"/>
                </a:solidFill>
              </a:rPr>
              <a:t>slope = 1</a:t>
            </a:r>
            <a:r>
              <a:rPr lang="en-US" sz="2000" dirty="0"/>
              <a:t>, OK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Confidence bands </a:t>
            </a:r>
            <a:r>
              <a:rPr lang="en-US" sz="2000" dirty="0"/>
              <a:t>help to identify deviation from model &amp;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</a:t>
            </a:r>
            <a:r>
              <a:rPr lang="en-US" dirty="0">
                <a:solidFill>
                  <a:srgbClr val="0070C0"/>
                </a:solidFill>
              </a:rPr>
              <a:t>positively</a:t>
            </a:r>
            <a:r>
              <a:rPr lang="en-US" dirty="0"/>
              <a:t>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</a:t>
            </a:r>
            <a:r>
              <a:rPr lang="en-US" dirty="0">
                <a:solidFill>
                  <a:srgbClr val="0070C0"/>
                </a:solidFill>
              </a:rPr>
              <a:t>U-shaped</a:t>
            </a:r>
            <a:r>
              <a:rPr lang="en-US" dirty="0"/>
              <a:t>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AD90-EAD3-BD06-A87E-391052C4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Where does uncertainty come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8774-0792-E010-205C-74594529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Diagram of a diagram of uncertainty&#10;&#10;Description automatically generated">
            <a:extLst>
              <a:ext uri="{FF2B5EF4-FFF2-40B4-BE49-F238E27FC236}">
                <a16:creationId xmlns:a16="http://schemas.microsoft.com/office/drawing/2014/main" id="{D340ADF4-D5BF-02C9-A635-2A801288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681162"/>
            <a:ext cx="6657975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83F7C-8854-245C-DB0B-4D5F0932566A}"/>
              </a:ext>
            </a:extLst>
          </p:cNvPr>
          <p:cNvSpPr txBox="1"/>
          <p:nvPr/>
        </p:nvSpPr>
        <p:spPr>
          <a:xfrm>
            <a:off x="7620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D. Weiskopf, </a:t>
            </a:r>
            <a:r>
              <a:rPr lang="en-CA" sz="1600" dirty="0">
                <a:hlinkClick r:id="rId3"/>
              </a:rPr>
              <a:t>https://www.frontiersin.org/articles/10.3389/fbinf.2022.793819/full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732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Normality of </a:t>
            </a:r>
            <a:r>
              <a:rPr lang="en-US" sz="2000" dirty="0">
                <a:solidFill>
                  <a:srgbClr val="0070C0"/>
                </a:solidFill>
              </a:rPr>
              <a:t>residuals</a:t>
            </a:r>
            <a:r>
              <a:rPr lang="en-US" sz="2000" dirty="0"/>
              <a:t>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0070C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9170-3508-3B97-B8BE-1BF44179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Hypothetical Outcome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7EE68-44FD-4017-8500-9BD47A783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Rather than showing a complete distribution or point estimate and error bars, Hypothetical Outcome Plots (HOPs) visualize a set of </a:t>
            </a:r>
            <a:r>
              <a:rPr lang="en-CA" sz="2400" dirty="0">
                <a:solidFill>
                  <a:srgbClr val="0070C0"/>
                </a:solidFill>
              </a:rPr>
              <a:t>draws</a:t>
            </a:r>
            <a:r>
              <a:rPr lang="en-CA" sz="2400" dirty="0"/>
              <a:t> from a distribution </a:t>
            </a:r>
          </a:p>
          <a:p>
            <a:pPr lvl="1"/>
            <a:r>
              <a:rPr lang="en-CA" sz="2000" dirty="0"/>
              <a:t>each draw is shown as a new plot in either a small multiples or animated form.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0B5EE-B192-7B35-94D1-B23FDFBB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54B9FAA-35EE-5224-0BF4-5CF6F7C9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5" y="3200400"/>
            <a:ext cx="4799965" cy="34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Problems: data, models,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: IQR, std dev., std error, …  (variation)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assumptions</a:t>
            </a:r>
            <a:r>
              <a:rPr lang="en-US" dirty="0"/>
              <a:t>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</a:t>
            </a:r>
            <a:r>
              <a:rPr lang="en-US" dirty="0">
                <a:latin typeface="Script MT Bold" panose="03040602040607080904" pitchFamily="66" charset="0"/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models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what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B8B3-0F47-E90D-4131-E90F475E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Replication uncertainty: Meta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60FB2-B825-1F21-A99F-FCA62939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A graph of a study weight&#10;&#10;Description automatically generated with medium confidence">
            <a:extLst>
              <a:ext uri="{FF2B5EF4-FFF2-40B4-BE49-F238E27FC236}">
                <a16:creationId xmlns:a16="http://schemas.microsoft.com/office/drawing/2014/main" id="{F8147043-4F5E-63C3-9866-A23456838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24" y="2514600"/>
            <a:ext cx="7702576" cy="3616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7BD39-6E88-74C8-AB2D-B29AE0EBB3BA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meta analysis, we have multiple studies reporting the same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visualize/compare effect sizes?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calculate a </a:t>
            </a:r>
            <a:r>
              <a:rPr lang="en-CA" dirty="0">
                <a:solidFill>
                  <a:srgbClr val="0070C0"/>
                </a:solidFill>
              </a:rPr>
              <a:t>pooled</a:t>
            </a:r>
            <a:r>
              <a:rPr lang="en-CA" dirty="0"/>
              <a:t>, overall effect?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assess </a:t>
            </a:r>
            <a:r>
              <a:rPr lang="en-CA" dirty="0">
                <a:solidFill>
                  <a:srgbClr val="0070C0"/>
                </a:solidFill>
              </a:rPr>
              <a:t>heterogeneity</a:t>
            </a:r>
            <a:r>
              <a:rPr lang="en-CA" dirty="0"/>
              <a:t> of effects?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45E4D-D9D6-63D5-C3C4-B83B65EDD35F}"/>
              </a:ext>
            </a:extLst>
          </p:cNvPr>
          <p:cNvSpPr txBox="1"/>
          <p:nvPr/>
        </p:nvSpPr>
        <p:spPr>
          <a:xfrm>
            <a:off x="609600" y="63023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 err="1"/>
              <a:t>Harrer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Doing Meta Analysis in R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0D2B5-D854-5272-A7CE-9F25BFF3C059}"/>
              </a:ext>
            </a:extLst>
          </p:cNvPr>
          <p:cNvSpPr txBox="1"/>
          <p:nvPr/>
        </p:nvSpPr>
        <p:spPr>
          <a:xfrm>
            <a:off x="152400" y="2446877"/>
            <a:ext cx="244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Forrest plot</a:t>
            </a:r>
          </a:p>
        </p:txBody>
      </p:sp>
    </p:spTree>
    <p:extLst>
      <p:ext uri="{BB962C8B-B14F-4D97-AF65-F5344CB8AC3E}">
        <p14:creationId xmlns:p14="http://schemas.microsoft.com/office/powerpoint/2010/main" val="274230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83C-6B36-EF34-C84D-5615F05D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Forrest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E054A-4EF0-2DA7-2D8A-23B0E176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A graph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A59B40CC-0FEF-1EB4-49D9-AC19C2BE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09417"/>
            <a:ext cx="6607113" cy="4419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7601D-531A-3EF5-7054-7C9FC34C80C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size: std. measure of size of effect</a:t>
            </a:r>
          </a:p>
          <a:p>
            <a:r>
              <a:rPr lang="en-CA" dirty="0"/>
              <a:t>Study weight: ~ 1/ SE2</a:t>
            </a:r>
          </a:p>
          <a:p>
            <a:r>
              <a:rPr lang="en-CA" dirty="0"/>
              <a:t>Pooled effect: weighted average of effect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5F845-1880-B3EE-954E-0BEF1B9E64DF}"/>
              </a:ext>
            </a:extLst>
          </p:cNvPr>
          <p:cNvSpPr txBox="1"/>
          <p:nvPr/>
        </p:nvSpPr>
        <p:spPr>
          <a:xfrm>
            <a:off x="6019800" y="1371600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</a:t>
            </a:r>
            <a:r>
              <a:rPr lang="en-CA" dirty="0" err="1"/>
              <a:t>forrest</a:t>
            </a:r>
            <a:r>
              <a:rPr lang="en-CA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89481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AAC-ED02-BFF2-9D49-F02D0148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Publication bias: Funnel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7B242-6115-BB83-CC2A-4FF1519E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diagram of a funnel plot&#10;&#10;Description automatically generated">
            <a:extLst>
              <a:ext uri="{FF2B5EF4-FFF2-40B4-BE49-F238E27FC236}">
                <a16:creationId xmlns:a16="http://schemas.microsoft.com/office/drawing/2014/main" id="{886CAE23-8A50-8A1F-DC7B-DFB2B6D06E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7" y="2347912"/>
            <a:ext cx="5588000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582AE-95C9-99FE-413D-589E3404818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Publication bias: NS studies less likely to be published </a:t>
            </a:r>
            <a:r>
              <a:rPr lang="en-CA" dirty="0">
                <a:sym typeface="Symbol" panose="05050102010706020507" pitchFamily="18" charset="2"/>
              </a:rPr>
              <a:t> effect overestimated</a:t>
            </a:r>
          </a:p>
          <a:p>
            <a:r>
              <a:rPr lang="en-CA" dirty="0">
                <a:sym typeface="Symbol" panose="05050102010706020507" pitchFamily="18" charset="2"/>
              </a:rPr>
              <a:t>Funnel plot: Plot std. error vs. observed effect size</a:t>
            </a:r>
          </a:p>
          <a:p>
            <a:r>
              <a:rPr lang="en-CA" dirty="0">
                <a:sym typeface="Symbol" panose="05050102010706020507" pitchFamily="18" charset="2"/>
              </a:rPr>
              <a:t>Should be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symmetric</a:t>
            </a:r>
            <a:r>
              <a:rPr lang="en-CA" dirty="0">
                <a:sym typeface="Symbol" panose="05050102010706020507" pitchFamily="18" charset="2"/>
              </a:rPr>
              <a:t> when no publication bias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14ADF-3DBF-19B2-687E-531F4E4D01FF}"/>
              </a:ext>
            </a:extLst>
          </p:cNvPr>
          <p:cNvSpPr txBox="1"/>
          <p:nvPr/>
        </p:nvSpPr>
        <p:spPr>
          <a:xfrm>
            <a:off x="6553200" y="51054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Lucky studies?</a:t>
            </a:r>
          </a:p>
          <a:p>
            <a:r>
              <a:rPr lang="en-CA" dirty="0" err="1"/>
              <a:t>HARKing</a:t>
            </a:r>
            <a:r>
              <a:rPr lang="en-CA" dirty="0"/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B128C6-3439-7BA3-D5A5-D616BBC743D5}"/>
              </a:ext>
            </a:extLst>
          </p:cNvPr>
          <p:cNvCxnSpPr/>
          <p:nvPr/>
        </p:nvCxnSpPr>
        <p:spPr>
          <a:xfrm flipH="1">
            <a:off x="5486400" y="5386606"/>
            <a:ext cx="914400" cy="839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45546A-2590-297A-EC2F-A97493306B33}"/>
              </a:ext>
            </a:extLst>
          </p:cNvPr>
          <p:cNvSpPr txBox="1"/>
          <p:nvPr/>
        </p:nvSpPr>
        <p:spPr>
          <a:xfrm>
            <a:off x="6019800" y="2347912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meta::funnel()</a:t>
            </a:r>
          </a:p>
        </p:txBody>
      </p:sp>
    </p:spTree>
    <p:extLst>
      <p:ext uri="{BB962C8B-B14F-4D97-AF65-F5344CB8AC3E}">
        <p14:creationId xmlns:p14="http://schemas.microsoft.com/office/powerpoint/2010/main" val="653869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A4BD-29FA-2528-D881-264ECF53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Orchard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0DB2C-1FBD-776C-265E-522BABD4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165D640E-E04B-65B6-2CC4-EC8D0E34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5000"/>
            <a:ext cx="6581959" cy="4179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38934-4BC5-B981-C9CF-D96DBA0A1CB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for interaction (moderator) effects between mechanism of colour production and pollutant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8414F-B4F5-DA57-93A0-940A07D2831A}"/>
              </a:ext>
            </a:extLst>
          </p:cNvPr>
          <p:cNvSpPr txBox="1"/>
          <p:nvPr/>
        </p:nvSpPr>
        <p:spPr>
          <a:xfrm>
            <a:off x="685800" y="6248400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err="1"/>
              <a:t>Janas</a:t>
            </a:r>
            <a:r>
              <a:rPr lang="en-CA" sz="1200" dirty="0"/>
              <a:t> et al (2024) Avian colouration in a polluted world: a meta-analysis/ </a:t>
            </a:r>
            <a:r>
              <a:rPr lang="en-CA" sz="1200" dirty="0">
                <a:hlinkClick r:id="rId3"/>
              </a:rPr>
              <a:t>https://doi.org/10.1111/brv.13067</a:t>
            </a:r>
            <a:r>
              <a:rPr lang="en-CA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E45C6-B484-F494-24F9-799B6CB6AA14}"/>
              </a:ext>
            </a:extLst>
          </p:cNvPr>
          <p:cNvSpPr txBox="1"/>
          <p:nvPr/>
        </p:nvSpPr>
        <p:spPr>
          <a:xfrm rot="16200000">
            <a:off x="-337066" y="374100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Color production</a:t>
            </a:r>
          </a:p>
        </p:txBody>
      </p:sp>
    </p:spTree>
    <p:extLst>
      <p:ext uri="{BB962C8B-B14F-4D97-AF65-F5344CB8AC3E}">
        <p14:creationId xmlns:p14="http://schemas.microsoft.com/office/powerpoint/2010/main" val="4253381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In choropleth maps we can show uncertainty with another visual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A2D-6C0D-4E86-8A74-028A81C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P-values, significance &amp; uncertainty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4EDD-F14D-41A1-B6A3-BAADECC5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ASA President’s Task Force on Statistical Significance</a:t>
            </a:r>
          </a:p>
          <a:p>
            <a:r>
              <a:rPr lang="en-US" sz="2000" dirty="0"/>
              <a:t>“Much of the controversy surrounding </a:t>
            </a:r>
            <a:r>
              <a:rPr lang="en-US" sz="2000" dirty="0">
                <a:solidFill>
                  <a:srgbClr val="0070C0"/>
                </a:solidFill>
              </a:rPr>
              <a:t>statistical significance </a:t>
            </a:r>
            <a:r>
              <a:rPr lang="en-US" sz="2000" dirty="0"/>
              <a:t>can be dispelled by better understanding of uncertainty, variability, multiplicity &amp; replicability”</a:t>
            </a:r>
          </a:p>
          <a:p>
            <a:r>
              <a:rPr lang="en-US" sz="2000" dirty="0"/>
              <a:t>“Different measures of uncertainty can </a:t>
            </a:r>
            <a:r>
              <a:rPr lang="en-US" sz="2000" dirty="0">
                <a:solidFill>
                  <a:srgbClr val="0070C0"/>
                </a:solidFill>
              </a:rPr>
              <a:t>complement</a:t>
            </a:r>
            <a:r>
              <a:rPr lang="en-US" sz="2000" dirty="0"/>
              <a:t> each other; no single measure serves all purposes”</a:t>
            </a:r>
          </a:p>
          <a:p>
            <a:r>
              <a:rPr lang="en-US" sz="2000" dirty="0"/>
              <a:t>“Controlling and accounting for uncertainty begins with the </a:t>
            </a:r>
            <a:r>
              <a:rPr lang="en-US" sz="2000" dirty="0">
                <a:solidFill>
                  <a:srgbClr val="0070C0"/>
                </a:solidFill>
              </a:rPr>
              <a:t>design</a:t>
            </a:r>
            <a:r>
              <a:rPr lang="en-US" sz="2000" dirty="0"/>
              <a:t> of the study”</a:t>
            </a:r>
          </a:p>
          <a:p>
            <a:r>
              <a:rPr lang="en-US" sz="2000" dirty="0"/>
              <a:t>“The </a:t>
            </a:r>
            <a:r>
              <a:rPr lang="en-US" sz="2000" dirty="0">
                <a:solidFill>
                  <a:srgbClr val="0070C0"/>
                </a:solidFill>
              </a:rPr>
              <a:t>theoretical basis </a:t>
            </a:r>
            <a:r>
              <a:rPr lang="en-US" sz="2000" dirty="0"/>
              <a:t>of statistical science offers general strategies for dealing with uncertainty”</a:t>
            </a:r>
          </a:p>
          <a:p>
            <a:pPr lvl="1"/>
            <a:r>
              <a:rPr lang="en-US" sz="1600" b="1" dirty="0"/>
              <a:t>Frequentist</a:t>
            </a:r>
            <a:r>
              <a:rPr lang="en-US" sz="1600" dirty="0"/>
              <a:t> approach: p-values, confidence intervals &amp; prediction intervals</a:t>
            </a:r>
          </a:p>
          <a:p>
            <a:pPr lvl="1"/>
            <a:r>
              <a:rPr lang="en-US" sz="1600" b="1" dirty="0"/>
              <a:t>Bayesian</a:t>
            </a:r>
            <a:r>
              <a:rPr lang="en-US" sz="1600" dirty="0"/>
              <a:t> approach: Bayes factors, posterior probability distributions, credible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8DF06-FF34-4E73-8581-7A3D61CB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8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946C-BDEE-4537-9223-C724228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F134D-7CE6-4E14-B825-A3BD9E0C0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r>
              <a:rPr lang="en-US" dirty="0"/>
              <a:t>Showing variation in distributions a basic problem</a:t>
            </a:r>
          </a:p>
          <a:p>
            <a:pPr lvl="1"/>
            <a:r>
              <a:rPr lang="en-US" dirty="0"/>
              <a:t>histograms, density plots, boxplots</a:t>
            </a:r>
          </a:p>
          <a:p>
            <a:pPr lvl="1"/>
            <a:r>
              <a:rPr lang="en-US" dirty="0"/>
              <a:t>Better: violin, raincloud, …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offers many alternatives</a:t>
            </a:r>
          </a:p>
          <a:p>
            <a:r>
              <a:rPr lang="en-US" dirty="0"/>
              <a:t>Error bars: many flavors; can show </a:t>
            </a:r>
            <a:r>
              <a:rPr lang="en-US" dirty="0">
                <a:solidFill>
                  <a:srgbClr val="0070C0"/>
                </a:solidFill>
              </a:rPr>
              <a:t>multiple</a:t>
            </a:r>
            <a:r>
              <a:rPr lang="en-US" dirty="0"/>
              <a:t> intervals</a:t>
            </a:r>
          </a:p>
          <a:p>
            <a:r>
              <a:rPr lang="en-US" dirty="0"/>
              <a:t>Bayesian methods, bootstrap, simulation</a:t>
            </a:r>
          </a:p>
          <a:p>
            <a:pPr lvl="1"/>
            <a:r>
              <a:rPr lang="en-US" dirty="0"/>
              <a:t>Different methods, but similar ways to show uncertainty</a:t>
            </a:r>
          </a:p>
          <a:p>
            <a:r>
              <a:rPr lang="en-US" dirty="0"/>
              <a:t>Geographic data: need to be careful about interpretations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32382-9595-494C-8063-4FF1E974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 dirty="0"/>
              <a:t>Model fits as uncertainties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1352103"/>
            <a:ext cx="4724400" cy="78483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Coefficients</a:t>
            </a:r>
            <a:r>
              <a:rPr lang="en-US" altLang="en-US" baseline="30000" dirty="0"/>
              <a:t>**</a:t>
            </a:r>
            <a:r>
              <a:rPr lang="en-US" altLang="en-US" dirty="0"/>
              <a:t> &amp; std errors express uncertainty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Can we do better?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E3270-C7B7-4869-9928-EA6CB75D2F8C}"/>
              </a:ext>
            </a:extLst>
          </p:cNvPr>
          <p:cNvSpPr/>
          <p:nvPr/>
        </p:nvSpPr>
        <p:spPr>
          <a:xfrm>
            <a:off x="2700338" y="2688266"/>
            <a:ext cx="76200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3005-AC90-4A40-9FE5-E7097F207BA8}"/>
              </a:ext>
            </a:extLst>
          </p:cNvPr>
          <p:cNvSpPr/>
          <p:nvPr/>
        </p:nvSpPr>
        <p:spPr>
          <a:xfrm>
            <a:off x="6845598" y="3226627"/>
            <a:ext cx="9728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3" y="1113261"/>
            <a:ext cx="6934200" cy="48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35118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43685</TotalTime>
  <Words>3634</Words>
  <Application>Microsoft Office PowerPoint</Application>
  <PresentationFormat>On-screen Show (4:3)</PresentationFormat>
  <Paragraphs>523</Paragraphs>
  <Slides>70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Cambria Math</vt:lpstr>
      <vt:lpstr>Script MT Bold</vt:lpstr>
      <vt:lpstr>Symbol</vt:lpstr>
      <vt:lpstr>Wingdings</vt:lpstr>
      <vt:lpstr>1_Office Theme</vt:lpstr>
      <vt:lpstr>Equation</vt:lpstr>
      <vt:lpstr>Visualizing Uncertainty</vt:lpstr>
      <vt:lpstr>Topics</vt:lpstr>
      <vt:lpstr>Galton: Variation &amp; Uncertainty</vt:lpstr>
      <vt:lpstr>Sources of uncertainty</vt:lpstr>
      <vt:lpstr>Where does uncertainty come from?</vt:lpstr>
      <vt:lpstr>Problems: data, models, graphics</vt:lpstr>
      <vt:lpstr>P-values, significance &amp; uncertainty</vt:lpstr>
      <vt:lpstr>Model fits as uncertainties</vt:lpstr>
      <vt:lpstr>Graphical annotations for uncertainty</vt:lpstr>
      <vt:lpstr>Visualizing distributions</vt:lpstr>
      <vt:lpstr>Histograms</vt:lpstr>
      <vt:lpstr>Histograms: bin width</vt:lpstr>
      <vt:lpstr>Histograms: other properties</vt:lpstr>
      <vt:lpstr>Density plots</vt:lpstr>
      <vt:lpstr>Kernel density estimation</vt:lpstr>
      <vt:lpstr>Density plots: bandwidth</vt:lpstr>
      <vt:lpstr>Comparing groups</vt:lpstr>
      <vt:lpstr>Comparing groups: Facets</vt:lpstr>
      <vt:lpstr>{ggridges}: Ridgeline plots</vt:lpstr>
      <vt:lpstr>PowerPoint Presentation</vt:lpstr>
      <vt:lpstr>Boxplots</vt:lpstr>
      <vt:lpstr>Boxplots</vt:lpstr>
      <vt:lpstr>How people view “probability”</vt:lpstr>
      <vt:lpstr>Problems with boxplots revealed</vt:lpstr>
      <vt:lpstr>Violin plots</vt:lpstr>
      <vt:lpstr>Raincloud plots</vt:lpstr>
      <vt:lpstr>PowerPoint Presentation</vt:lpstr>
      <vt:lpstr>PowerPoint Presentation</vt:lpstr>
      <vt:lpstr>{ggdist} package</vt:lpstr>
      <vt:lpstr>PowerPoint Presentation</vt:lpstr>
      <vt:lpstr>Comparing groups: Summary + Uncertainty</vt:lpstr>
      <vt:lpstr>Barplot memes: Don’t dynamite me!</vt:lpstr>
      <vt:lpstr>De-fusing the barplot</vt:lpstr>
      <vt:lpstr>Key ideas of tatistical ampling</vt:lpstr>
      <vt:lpstr>What’s a “confidence interval”?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tidybayes: Bayesian analysis + tidy data + geoms</vt:lpstr>
      <vt:lpstr>The Bayesian process</vt:lpstr>
      <vt:lpstr>Posterior = Prior × Likelihood</vt:lpstr>
      <vt:lpstr>tidybayes plots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Hypothetical Outcome Plots</vt:lpstr>
      <vt:lpstr>Simulations to convey uncertainty</vt:lpstr>
      <vt:lpstr>Animation to understand uncertainty</vt:lpstr>
      <vt:lpstr>Replication uncertainty: Meta analysis</vt:lpstr>
      <vt:lpstr>Forrest plots</vt:lpstr>
      <vt:lpstr>Publication bias: Funnel plots</vt:lpstr>
      <vt:lpstr>Orchard plots</vt:lpstr>
      <vt:lpstr>Geographic uncertainty</vt:lpstr>
      <vt:lpstr>What is the Cone of Uncertainty?</vt:lpstr>
      <vt:lpstr>The Incredible Shrinking Cone</vt:lpstr>
      <vt:lpstr>Sharpiegate</vt:lpstr>
      <vt:lpstr>Coding maps for uncertainty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198</cp:revision>
  <dcterms:created xsi:type="dcterms:W3CDTF">2017-10-14T20:35:56Z</dcterms:created>
  <dcterms:modified xsi:type="dcterms:W3CDTF">2024-03-21T21:32:41Z</dcterms:modified>
</cp:coreProperties>
</file>